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326" r:id="rId2"/>
    <p:sldId id="257" r:id="rId3"/>
    <p:sldId id="258" r:id="rId4"/>
    <p:sldId id="361" r:id="rId5"/>
    <p:sldId id="269" r:id="rId6"/>
    <p:sldId id="369" r:id="rId7"/>
    <p:sldId id="360" r:id="rId8"/>
    <p:sldId id="370" r:id="rId9"/>
    <p:sldId id="349" r:id="rId10"/>
    <p:sldId id="334" r:id="rId11"/>
    <p:sldId id="355" r:id="rId12"/>
    <p:sldId id="333" r:id="rId13"/>
    <p:sldId id="336" r:id="rId14"/>
    <p:sldId id="371" r:id="rId15"/>
    <p:sldId id="335" r:id="rId16"/>
    <p:sldId id="356" r:id="rId17"/>
    <p:sldId id="357" r:id="rId18"/>
    <p:sldId id="358" r:id="rId19"/>
    <p:sldId id="339" r:id="rId20"/>
    <p:sldId id="340" r:id="rId21"/>
    <p:sldId id="345" r:id="rId22"/>
    <p:sldId id="354" r:id="rId23"/>
    <p:sldId id="346" r:id="rId24"/>
    <p:sldId id="341" r:id="rId25"/>
    <p:sldId id="343" r:id="rId26"/>
    <p:sldId id="372" r:id="rId27"/>
    <p:sldId id="344" r:id="rId28"/>
    <p:sldId id="347" r:id="rId29"/>
    <p:sldId id="362" r:id="rId30"/>
    <p:sldId id="363" r:id="rId31"/>
    <p:sldId id="364" r:id="rId32"/>
    <p:sldId id="365" r:id="rId33"/>
    <p:sldId id="366" r:id="rId34"/>
    <p:sldId id="359" r:id="rId35"/>
    <p:sldId id="367" r:id="rId36"/>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77" autoAdjust="0"/>
  </p:normalViewPr>
  <p:slideViewPr>
    <p:cSldViewPr>
      <p:cViewPr varScale="1">
        <p:scale>
          <a:sx n="114" d="100"/>
          <a:sy n="114" d="100"/>
        </p:scale>
        <p:origin x="1524" y="90"/>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2020-10-21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模型的训练数据与测试数据采集自不同的人（与之相对的是</a:t>
            </a:r>
            <a:r>
              <a:rPr lang="zh-CN" altLang="en-US" sz="1200" b="1" i="0" kern="1200" dirty="0" smtClean="0">
                <a:solidFill>
                  <a:schemeClr val="tx1"/>
                </a:solidFill>
                <a:effectLst/>
                <a:latin typeface="+mn-lt"/>
                <a:ea typeface="+mn-ea"/>
                <a:cs typeface="+mn-cs"/>
              </a:rPr>
              <a:t>个性化视线估计</a:t>
            </a:r>
            <a:r>
              <a:rPr lang="zh-CN" altLang="en-US" sz="1200" b="0" i="0" kern="1200" dirty="0" smtClean="0">
                <a:solidFill>
                  <a:schemeClr val="tx1"/>
                </a:solidFill>
                <a:effectLst/>
                <a:latin typeface="+mn-lt"/>
                <a:ea typeface="+mn-ea"/>
                <a:cs typeface="+mn-cs"/>
              </a:rPr>
              <a:t>，即训练数据与测试数据采集自相同的人）</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9</a:t>
            </a:fld>
            <a:endParaRPr lang="zh-CN" altLang="en-US"/>
          </a:p>
        </p:txBody>
      </p:sp>
    </p:spTree>
    <p:extLst>
      <p:ext uri="{BB962C8B-B14F-4D97-AF65-F5344CB8AC3E}">
        <p14:creationId xmlns:p14="http://schemas.microsoft.com/office/powerpoint/2010/main" val="338290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28</a:t>
            </a:fld>
            <a:endParaRPr lang="zh-CN" altLang="en-US"/>
          </a:p>
        </p:txBody>
      </p:sp>
    </p:spTree>
    <p:extLst>
      <p:ext uri="{BB962C8B-B14F-4D97-AF65-F5344CB8AC3E}">
        <p14:creationId xmlns:p14="http://schemas.microsoft.com/office/powerpoint/2010/main" val="2875638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背景，数据集标注的问题</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35</a:t>
            </a:fld>
            <a:endParaRPr lang="zh-CN" altLang="en-US"/>
          </a:p>
        </p:txBody>
      </p:sp>
    </p:spTree>
    <p:extLst>
      <p:ext uri="{BB962C8B-B14F-4D97-AF65-F5344CB8AC3E}">
        <p14:creationId xmlns:p14="http://schemas.microsoft.com/office/powerpoint/2010/main" val="146038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上面两个工作都以单眼图像为输入，没有充分利用双眼的互补信息。北航博士</a:t>
            </a:r>
            <a:r>
              <a:rPr lang="en-US" altLang="zh-CN" sz="1200" b="0" i="0" kern="1200" dirty="0" err="1" smtClean="0">
                <a:solidFill>
                  <a:schemeClr val="tx1"/>
                </a:solidFill>
                <a:effectLst/>
                <a:latin typeface="+mn-lt"/>
                <a:ea typeface="+mn-ea"/>
                <a:cs typeface="+mn-cs"/>
              </a:rPr>
              <a:t>Yihua</a:t>
            </a:r>
            <a:r>
              <a:rPr lang="en-US" altLang="zh-CN" sz="1200" b="0" i="0" kern="1200" dirty="0" smtClean="0">
                <a:solidFill>
                  <a:schemeClr val="tx1"/>
                </a:solidFill>
                <a:effectLst/>
                <a:latin typeface="+mn-lt"/>
                <a:ea typeface="+mn-ea"/>
                <a:cs typeface="+mn-cs"/>
              </a:rPr>
              <a:t> Cheng</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ECCV 2018</a:t>
            </a:r>
            <a:r>
              <a:rPr lang="zh-CN" altLang="en-US" sz="1200" b="0" i="0" kern="1200" dirty="0" smtClean="0">
                <a:solidFill>
                  <a:schemeClr val="tx1"/>
                </a:solidFill>
                <a:effectLst/>
                <a:latin typeface="+mn-lt"/>
                <a:ea typeface="+mn-ea"/>
                <a:cs typeface="+mn-cs"/>
              </a:rPr>
              <a:t>上提出了一个基于双眼的非对称回归方法。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双眼的注视方向理论上应该是一致的，但是直接使用回归，两只眼睛分别回归，性能也不同，因此不再平等的对待双眼，而是取决于哪只眼睛质量更高，权重则更大。两眼的不对称可能由头部姿态、图像质量和人体个性</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其基本思想是，双眼中某一只眼睛可能因为一些原因（如光照原因等），更容易得到精准的视线估计，因此在</a:t>
            </a:r>
            <a:r>
              <a:rPr lang="en-US" altLang="zh-CN" sz="1200" b="0" i="0" kern="1200" dirty="0" smtClean="0">
                <a:solidFill>
                  <a:schemeClr val="tx1"/>
                </a:solidFill>
                <a:effectLst/>
                <a:latin typeface="+mn-lt"/>
                <a:ea typeface="+mn-ea"/>
                <a:cs typeface="+mn-cs"/>
              </a:rPr>
              <a:t>AR-Net</a:t>
            </a:r>
            <a:r>
              <a:rPr lang="zh-CN" altLang="en-US" sz="1200" b="0" i="0" kern="1200" dirty="0" smtClean="0">
                <a:solidFill>
                  <a:schemeClr val="tx1"/>
                </a:solidFill>
                <a:effectLst/>
                <a:latin typeface="+mn-lt"/>
                <a:ea typeface="+mn-ea"/>
                <a:cs typeface="+mn-cs"/>
              </a:rPr>
              <a:t>训练中应该赋予这只眼睛对应的</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更大的权重。该工作在</a:t>
            </a:r>
            <a:r>
              <a:rPr lang="en-US" altLang="zh-CN" sz="1200" b="0"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数据集上取得了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度的误差。</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Ar</a:t>
            </a:r>
            <a:r>
              <a:rPr lang="en-US" altLang="zh-CN" sz="1200" b="0" i="0" kern="1200" dirty="0" smtClean="0">
                <a:solidFill>
                  <a:schemeClr val="tx1"/>
                </a:solidFill>
                <a:effectLst/>
                <a:latin typeface="+mn-lt"/>
                <a:ea typeface="+mn-ea"/>
                <a:cs typeface="+mn-cs"/>
              </a:rPr>
              <a:t>-net</a:t>
            </a:r>
            <a:r>
              <a:rPr lang="zh-CN" altLang="en-US" sz="1200" b="0" i="0" kern="1200" dirty="0" smtClean="0">
                <a:solidFill>
                  <a:schemeClr val="tx1"/>
                </a:solidFill>
                <a:effectLst/>
                <a:latin typeface="+mn-lt"/>
                <a:ea typeface="+mn-ea"/>
                <a:cs typeface="+mn-cs"/>
              </a:rPr>
              <a:t>（非对称回归）训练，</a:t>
            </a:r>
            <a:r>
              <a:rPr lang="en-US" altLang="zh-CN" sz="1200" b="0" i="0" kern="1200" dirty="0" smtClean="0">
                <a:solidFill>
                  <a:schemeClr val="tx1"/>
                </a:solidFill>
                <a:effectLst/>
                <a:latin typeface="+mn-lt"/>
                <a:ea typeface="+mn-ea"/>
                <a:cs typeface="+mn-cs"/>
              </a:rPr>
              <a:t>e-net</a:t>
            </a:r>
            <a:r>
              <a:rPr lang="zh-CN" altLang="en-US" sz="1200" b="0" i="0" kern="1200" dirty="0" smtClean="0">
                <a:solidFill>
                  <a:schemeClr val="tx1"/>
                </a:solidFill>
                <a:effectLst/>
                <a:latin typeface="+mn-lt"/>
                <a:ea typeface="+mn-ea"/>
                <a:cs typeface="+mn-cs"/>
              </a:rPr>
              <a:t>（评估）用来求权重，对</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进行加权计算</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双目独立特征和双目联合特征</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当左眼更容易活得更高的精度，就让左眼的</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占的权重更大一点，</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14</a:t>
            </a:fld>
            <a:endParaRPr lang="zh-CN" altLang="en-US"/>
          </a:p>
        </p:txBody>
      </p:sp>
    </p:spTree>
    <p:extLst>
      <p:ext uri="{BB962C8B-B14F-4D97-AF65-F5344CB8AC3E}">
        <p14:creationId xmlns:p14="http://schemas.microsoft.com/office/powerpoint/2010/main" val="424675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smtClean="0">
                <a:solidFill>
                  <a:schemeClr val="tx1"/>
                </a:solidFill>
                <a:effectLst/>
                <a:latin typeface="+mn-lt"/>
                <a:ea typeface="+mn-ea"/>
                <a:cs typeface="+mn-cs"/>
              </a:rPr>
              <a:t>64x64</a:t>
            </a:r>
            <a:r>
              <a:rPr lang="zh-CN" altLang="en-US" sz="1200" b="0" i="0" kern="1200" dirty="0" smtClean="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通过</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smtClean="0">
                <a:solidFill>
                  <a:schemeClr val="tx1"/>
                </a:solidFill>
                <a:effectLst/>
                <a:latin typeface="+mn-lt"/>
                <a:ea typeface="+mn-ea"/>
                <a:cs typeface="+mn-cs"/>
              </a:rPr>
              <a:t>光照更强的一边，热力图中眼部与其他区域的连通性更强</a:t>
            </a:r>
            <a:r>
              <a:rPr lang="zh-CN" altLang="en-US" sz="1200" b="0" i="0" kern="1200" dirty="0" smtClean="0">
                <a:solidFill>
                  <a:schemeClr val="tx1"/>
                </a:solidFill>
                <a:effectLst/>
                <a:latin typeface="+mn-lt"/>
                <a:ea typeface="+mn-ea"/>
                <a:cs typeface="+mn-cs"/>
              </a:rPr>
              <a:t>。同时在各种光照下，空间权重</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16</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通过实验发现，当目标的</a:t>
            </a:r>
            <a:r>
              <a:rPr lang="zh-CN" altLang="en-US" sz="1200" b="1" i="0" kern="1200" dirty="0" smtClean="0">
                <a:solidFill>
                  <a:schemeClr val="tx1"/>
                </a:solidFill>
                <a:effectLst/>
                <a:latin typeface="+mn-lt"/>
                <a:ea typeface="+mn-ea"/>
                <a:cs typeface="+mn-cs"/>
              </a:rPr>
              <a:t>视线方线越平直时，眼部的热度越高</a:t>
            </a:r>
            <a:r>
              <a:rPr lang="zh-CN" altLang="en-US" sz="1200" b="0" i="0" kern="1200" dirty="0" smtClean="0">
                <a:solidFill>
                  <a:schemeClr val="tx1"/>
                </a:solidFill>
                <a:effectLst/>
                <a:latin typeface="+mn-lt"/>
                <a:ea typeface="+mn-ea"/>
                <a:cs typeface="+mn-cs"/>
              </a:rPr>
              <a:t>。而</a:t>
            </a:r>
            <a:r>
              <a:rPr lang="zh-CN" altLang="en-US" sz="1200" b="1" i="0" kern="1200" dirty="0" smtClean="0">
                <a:solidFill>
                  <a:schemeClr val="tx1"/>
                </a:solidFill>
                <a:effectLst/>
                <a:latin typeface="+mn-lt"/>
                <a:ea typeface="+mn-ea"/>
                <a:cs typeface="+mn-cs"/>
              </a:rPr>
              <a:t>视线方向越偏时，热度则明显的朝面部其他部分分散</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17</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这部分使用了头部姿态分布更广的</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数据集。实验发现，当</a:t>
            </a:r>
            <a:r>
              <a:rPr lang="zh-CN" altLang="en-US" sz="1200" b="1" i="0" kern="1200" dirty="0" smtClean="0">
                <a:solidFill>
                  <a:schemeClr val="tx1"/>
                </a:solidFill>
                <a:effectLst/>
                <a:latin typeface="+mn-lt"/>
                <a:ea typeface="+mn-ea"/>
                <a:cs typeface="+mn-cs"/>
              </a:rPr>
              <a:t>头部姿态极端偏时，面部其他区域对视线检测的帮助尤为明显</a:t>
            </a:r>
            <a:r>
              <a:rPr lang="zh-CN" altLang="en-US" sz="1200" b="0" i="0" kern="1200" dirty="0" smtClean="0">
                <a:solidFill>
                  <a:schemeClr val="tx1"/>
                </a:solidFill>
                <a:effectLst/>
                <a:latin typeface="+mn-lt"/>
                <a:ea typeface="+mn-ea"/>
                <a:cs typeface="+mn-cs"/>
              </a:rPr>
              <a:t>。此外，</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数据集上的热度相比</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，明显的朝面部周围分散，可能证明在</a:t>
            </a:r>
            <a:r>
              <a:rPr lang="zh-CN" altLang="en-US" sz="1200" b="1" i="0" kern="1200" dirty="0" smtClean="0">
                <a:solidFill>
                  <a:schemeClr val="tx1"/>
                </a:solidFill>
                <a:effectLst/>
                <a:latin typeface="+mn-lt"/>
                <a:ea typeface="+mn-ea"/>
                <a:cs typeface="+mn-cs"/>
              </a:rPr>
              <a:t>低分辨率的情况下，使用完整面部图像有更大优势</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18</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20</a:t>
            </a:fld>
            <a:endParaRPr lang="zh-CN" altLang="en-US"/>
          </a:p>
        </p:txBody>
      </p:sp>
    </p:spTree>
    <p:extLst>
      <p:ext uri="{BB962C8B-B14F-4D97-AF65-F5344CB8AC3E}">
        <p14:creationId xmlns:p14="http://schemas.microsoft.com/office/powerpoint/2010/main" val="1146392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a:t>
            </a:r>
            <a:r>
              <a:rPr lang="zh-CN" altLang="en-US" sz="1200" b="0" i="0" kern="1200" dirty="0" smtClean="0">
                <a:solidFill>
                  <a:schemeClr val="tx1"/>
                </a:solidFill>
                <a:effectLst/>
                <a:latin typeface="+mn-lt"/>
                <a:ea typeface="+mn-ea"/>
                <a:cs typeface="+mn-cs"/>
              </a:rPr>
              <a:t>信息冗余</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注视点估计即估算人双目视线聚焦的落点。其一般场景是估计人在一个二维平面上的注视点。这个二维平面可以是手机屏幕，</a:t>
            </a:r>
            <a:r>
              <a:rPr lang="en-US" altLang="zh-CN" sz="1200" b="0" i="0" kern="1200" dirty="0" smtClean="0">
                <a:solidFill>
                  <a:schemeClr val="tx1"/>
                </a:solidFill>
                <a:effectLst/>
                <a:latin typeface="+mn-lt"/>
                <a:ea typeface="+mn-ea"/>
                <a:cs typeface="+mn-cs"/>
              </a:rPr>
              <a:t>pad</a:t>
            </a:r>
            <a:r>
              <a:rPr lang="zh-CN" altLang="en-US" sz="1200" b="0" i="0" kern="1200" dirty="0" smtClean="0">
                <a:solidFill>
                  <a:schemeClr val="tx1"/>
                </a:solidFill>
                <a:effectLst/>
                <a:latin typeface="+mn-lt"/>
                <a:ea typeface="+mn-ea"/>
                <a:cs typeface="+mn-cs"/>
              </a:rPr>
              <a:t>屏幕和电视屏幕等，而模型输入的图像则是这些设备的前置摄像头。</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21</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22</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眼角位置坐标不仅直接提供了眼睛位置信息，同时又暗含</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信息（眼角间距越小，</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越大，反之头部越正）。实验结果表明，这个精简后的模型在</a:t>
            </a:r>
            <a:r>
              <a:rPr lang="en-US" altLang="zh-CN" sz="1200" b="0" i="0" kern="1200" dirty="0" smtClean="0">
                <a:solidFill>
                  <a:schemeClr val="tx1"/>
                </a:solidFill>
                <a:effectLst/>
                <a:latin typeface="+mn-lt"/>
                <a:ea typeface="+mn-ea"/>
                <a:cs typeface="+mn-cs"/>
              </a:rPr>
              <a:t>iPhone</a:t>
            </a:r>
            <a:r>
              <a:rPr lang="zh-CN" altLang="en-US" sz="1200" b="0" i="0" kern="1200" dirty="0" smtClean="0">
                <a:solidFill>
                  <a:schemeClr val="tx1"/>
                </a:solidFill>
                <a:effectLst/>
                <a:latin typeface="+mn-lt"/>
                <a:ea typeface="+mn-ea"/>
                <a:cs typeface="+mn-cs"/>
              </a:rPr>
              <a:t>上的误差为</a:t>
            </a:r>
            <a:r>
              <a:rPr lang="en-US" altLang="zh-CN" sz="1200" b="0" i="0" kern="1200" dirty="0" smtClean="0">
                <a:solidFill>
                  <a:schemeClr val="tx1"/>
                </a:solidFill>
                <a:effectLst/>
                <a:latin typeface="+mn-lt"/>
                <a:ea typeface="+mn-ea"/>
                <a:cs typeface="+mn-cs"/>
              </a:rPr>
              <a:t>1.78cm</a:t>
            </a:r>
            <a:r>
              <a:rPr lang="zh-CN" altLang="en-US" sz="1200" b="0" i="0" kern="1200" dirty="0" smtClean="0">
                <a:solidFill>
                  <a:schemeClr val="tx1"/>
                </a:solidFill>
                <a:effectLst/>
                <a:latin typeface="+mn-lt"/>
                <a:ea typeface="+mn-ea"/>
                <a:cs typeface="+mn-cs"/>
              </a:rPr>
              <a:t>，与原始模型的精度相差无几。同时，该模型在</a:t>
            </a:r>
            <a:r>
              <a:rPr lang="en-US" altLang="zh-CN" sz="1200" b="0" i="0" kern="1200" dirty="0" smtClean="0">
                <a:solidFill>
                  <a:schemeClr val="tx1"/>
                </a:solidFill>
                <a:effectLst/>
                <a:latin typeface="+mn-lt"/>
                <a:ea typeface="+mn-ea"/>
                <a:cs typeface="+mn-cs"/>
              </a:rPr>
              <a:t>Google Pixel 2 Phone</a:t>
            </a:r>
            <a:r>
              <a:rPr lang="zh-CN" altLang="en-US" sz="1200" b="0" i="0" kern="1200" dirty="0" smtClean="0">
                <a:solidFill>
                  <a:schemeClr val="tx1"/>
                </a:solidFill>
                <a:effectLst/>
                <a:latin typeface="+mn-lt"/>
                <a:ea typeface="+mn-ea"/>
                <a:cs typeface="+mn-cs"/>
              </a:rPr>
              <a:t>的处理速度达到</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23</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5ACD4103-EC3D-4C16-8996-25DE18166E0A}" type="datetime1">
              <a:rPr lang="zh-CN" altLang="en-US"/>
              <a:t>2020-10-21</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3160A8-FCDA-4438-A06B-8F9A2E82FEAD}" type="datetimeFigureOut">
              <a:rPr lang="zh-CN" altLang="en-US" smtClean="0"/>
              <a:t>2020-10-21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3160A8-FCDA-4438-A06B-8F9A2E82FEAD}" type="datetimeFigureOut">
              <a:rPr lang="zh-CN" altLang="en-US" smtClean="0"/>
              <a:t>2020-10-21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3160A8-FCDA-4438-A06B-8F9A2E82FEAD}" type="datetimeFigureOut">
              <a:rPr lang="zh-CN" altLang="en-US" smtClean="0"/>
              <a:t>2020-10-21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F3160A8-FCDA-4438-A06B-8F9A2E82FEAD}" type="datetimeFigureOut">
              <a:rPr lang="zh-CN" altLang="en-US" smtClean="0"/>
              <a:t>2020-10-21</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922020"/>
          </a:xfrm>
          <a:prstGeom prst="rect">
            <a:avLst/>
          </a:prstGeom>
          <a:noFill/>
        </p:spPr>
        <p:txBody>
          <a:bodyPr wrap="square" rtlCol="0">
            <a:spAutoFit/>
          </a:bodyPr>
          <a:lstStyle/>
          <a:p>
            <a:r>
              <a:rPr lang="en-US" altLang="zh-CN" dirty="0">
                <a:solidFill>
                  <a:schemeClr val="bg1"/>
                </a:solidFill>
              </a:rPr>
              <a:t>Supporting text here.</a:t>
            </a:r>
            <a:r>
              <a:rPr lang="en-US" altLang="zh-CN" dirty="0">
                <a:solidFill>
                  <a:schemeClr val="bg1"/>
                </a:solidFill>
                <a:sym typeface="+mn-ea"/>
              </a:rPr>
              <a:t>Supporting text here.</a:t>
            </a:r>
            <a:endParaRPr lang="en-US" altLang="zh-CN" dirty="0">
              <a:solidFill>
                <a:schemeClr val="bg1"/>
              </a:solidFill>
            </a:endParaRPr>
          </a:p>
          <a:p>
            <a:r>
              <a:rPr lang="en-US" altLang="zh-CN" dirty="0">
                <a:solidFill>
                  <a:schemeClr val="bg1"/>
                </a:solidFill>
                <a:sym typeface="+mn-ea"/>
              </a:rPr>
              <a:t>Supporting text here.</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smtClean="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
        <p:nvSpPr>
          <p:cNvPr id="3" name="文本框 2"/>
          <p:cNvSpPr txBox="1"/>
          <p:nvPr/>
        </p:nvSpPr>
        <p:spPr>
          <a:xfrm>
            <a:off x="3581890" y="4417093"/>
            <a:ext cx="1800200" cy="369332"/>
          </a:xfrm>
          <a:prstGeom prst="rect">
            <a:avLst/>
          </a:prstGeom>
          <a:noFill/>
        </p:spPr>
        <p:txBody>
          <a:bodyPr wrap="square" rtlCol="0">
            <a:spAutoFit/>
          </a:bodyPr>
          <a:lstStyle/>
          <a:p>
            <a:r>
              <a:rPr lang="zh-CN" altLang="en-US" dirty="0" smtClean="0"/>
              <a:t>精度：</a:t>
            </a:r>
            <a:r>
              <a:rPr lang="en-US" altLang="zh-CN" dirty="0" smtClean="0"/>
              <a:t>6.3°</a:t>
            </a:r>
            <a:endParaRPr lang="zh-CN" altLang="en-US" dirty="0"/>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
        <p:nvSpPr>
          <p:cNvPr id="4" name="文本框 3"/>
          <p:cNvSpPr txBox="1"/>
          <p:nvPr/>
        </p:nvSpPr>
        <p:spPr>
          <a:xfrm>
            <a:off x="6192180" y="4497410"/>
            <a:ext cx="1440160" cy="369332"/>
          </a:xfrm>
          <a:prstGeom prst="rect">
            <a:avLst/>
          </a:prstGeom>
          <a:noFill/>
        </p:spPr>
        <p:txBody>
          <a:bodyPr wrap="square" rtlCol="0">
            <a:spAutoFit/>
          </a:bodyPr>
          <a:lstStyle/>
          <a:p>
            <a:r>
              <a:rPr lang="zh-CN" altLang="en-US" dirty="0" smtClean="0"/>
              <a:t>精度：</a:t>
            </a:r>
            <a:r>
              <a:rPr lang="en-US" altLang="zh-CN" dirty="0" smtClean="0"/>
              <a:t>5.4°</a:t>
            </a:r>
            <a:endParaRPr lang="zh-CN" altLang="en-US" dirty="0"/>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6708"/>
          </a:xfrm>
          <a:prstGeom prst="rect">
            <a:avLst/>
          </a:prstGeom>
          <a:noFill/>
        </p:spPr>
        <p:txBody>
          <a:bodyPr wrap="square" lIns="96434" tIns="48217" rIns="96434" bIns="48217" rtlCol="0">
            <a:spAutoFit/>
          </a:bodyPr>
          <a:lstStyle/>
          <a:p>
            <a:pPr defTabSz="963930"/>
            <a:r>
              <a:rPr lang="en-US" altLang="zh-CN" sz="2400" b="1" dirty="0"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Feng </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Lu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74086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2018 Appearance-Based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 </a:t>
            </a:r>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via Evaluation-Guided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Asymmetric </a:t>
            </a:r>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Regression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5" name="图片 4"/>
          <p:cNvPicPr>
            <a:picLocks noChangeAspect="1"/>
          </p:cNvPicPr>
          <p:nvPr/>
        </p:nvPicPr>
        <p:blipFill>
          <a:blip r:embed="rId3"/>
          <a:stretch>
            <a:fillRect/>
          </a:stretch>
        </p:blipFill>
        <p:spPr>
          <a:xfrm>
            <a:off x="755576" y="1276400"/>
            <a:ext cx="7641524" cy="3274939"/>
          </a:xfrm>
          <a:prstGeom prst="rect">
            <a:avLst/>
          </a:prstGeom>
        </p:spPr>
      </p:pic>
      <p:sp>
        <p:nvSpPr>
          <p:cNvPr id="6" name="文本框 5"/>
          <p:cNvSpPr txBox="1"/>
          <p:nvPr/>
        </p:nvSpPr>
        <p:spPr>
          <a:xfrm>
            <a:off x="467544" y="931749"/>
            <a:ext cx="2016224" cy="369332"/>
          </a:xfrm>
          <a:prstGeom prst="rect">
            <a:avLst/>
          </a:prstGeom>
          <a:noFill/>
        </p:spPr>
        <p:txBody>
          <a:bodyPr wrap="square" rtlCol="0">
            <a:spAutoFit/>
          </a:bodyPr>
          <a:lstStyle/>
          <a:p>
            <a:r>
              <a:rPr lang="zh-CN" altLang="en-US" dirty="0" smtClean="0"/>
              <a:t>双眼 不对称回归</a:t>
            </a:r>
            <a:endParaRPr lang="zh-CN" altLang="en-US" dirty="0"/>
          </a:p>
        </p:txBody>
      </p:sp>
      <p:sp>
        <p:nvSpPr>
          <p:cNvPr id="7" name="文本框 6"/>
          <p:cNvSpPr txBox="1"/>
          <p:nvPr/>
        </p:nvSpPr>
        <p:spPr>
          <a:xfrm>
            <a:off x="3887924" y="4624772"/>
            <a:ext cx="1836204" cy="369332"/>
          </a:xfrm>
          <a:prstGeom prst="rect">
            <a:avLst/>
          </a:prstGeom>
          <a:noFill/>
        </p:spPr>
        <p:txBody>
          <a:bodyPr wrap="square" rtlCol="0">
            <a:spAutoFit/>
          </a:bodyPr>
          <a:lstStyle/>
          <a:p>
            <a:r>
              <a:rPr lang="en-US" altLang="zh-CN" dirty="0" err="1" smtClean="0"/>
              <a:t>MPIIGaze</a:t>
            </a:r>
            <a:r>
              <a:rPr lang="en-US" altLang="zh-CN" dirty="0" smtClean="0"/>
              <a:t> 5.0°</a:t>
            </a:r>
            <a:endParaRPr lang="zh-CN" altLang="en-US" dirty="0"/>
          </a:p>
        </p:txBody>
      </p:sp>
      <p:sp>
        <p:nvSpPr>
          <p:cNvPr id="8" name="文本框 7"/>
          <p:cNvSpPr txBox="1"/>
          <p:nvPr/>
        </p:nvSpPr>
        <p:spPr>
          <a:xfrm>
            <a:off x="3311860" y="931749"/>
            <a:ext cx="3168352" cy="369332"/>
          </a:xfrm>
          <a:prstGeom prst="rect">
            <a:avLst/>
          </a:prstGeom>
          <a:noFill/>
        </p:spPr>
        <p:txBody>
          <a:bodyPr wrap="square" rtlCol="0">
            <a:spAutoFit/>
          </a:bodyPr>
          <a:lstStyle/>
          <a:p>
            <a:r>
              <a:rPr lang="zh-CN" altLang="en-US" dirty="0" smtClean="0"/>
              <a:t>前提假设：获得头部姿态</a:t>
            </a:r>
            <a:endParaRPr lang="zh-CN" altLang="en-US" dirty="0"/>
          </a:p>
        </p:txBody>
      </p:sp>
    </p:spTree>
    <p:extLst>
      <p:ext uri="{BB962C8B-B14F-4D97-AF65-F5344CB8AC3E}">
        <p14:creationId xmlns:p14="http://schemas.microsoft.com/office/powerpoint/2010/main" val="373046191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369332"/>
          </a:xfrm>
          <a:prstGeom prst="rect">
            <a:avLst/>
          </a:prstGeom>
          <a:noFill/>
        </p:spPr>
        <p:txBody>
          <a:bodyPr wrap="square" rtlCol="0">
            <a:spAutoFit/>
          </a:bodyPr>
          <a:lstStyle/>
          <a:p>
            <a:r>
              <a:rPr lang="zh-CN" altLang="en-US" dirty="0"/>
              <a:t>创新：</a:t>
            </a:r>
            <a:r>
              <a:rPr lang="en-US" altLang="zh-CN" dirty="0"/>
              <a:t>Attention</a:t>
            </a:r>
            <a:r>
              <a:rPr lang="zh-CN" altLang="en-US" dirty="0"/>
              <a:t>计算权重</a:t>
            </a:r>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2520219"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25908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431997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43910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162421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smtClean="0">
                <a:solidFill>
                  <a:schemeClr val="tx1">
                    <a:lumMod val="75000"/>
                    <a:lumOff val="25000"/>
                  </a:schemeClr>
                </a:solidFill>
                <a:latin typeface="微软雅黑" panose="020B0503020204020204" pitchFamily="34" charset="-122"/>
                <a:ea typeface="微软雅黑" panose="020B0503020204020204" pitchFamily="34" charset="-122"/>
              </a:rPr>
              <a:t>Introduction</a:t>
            </a:r>
            <a:endPar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Freeform 11"/>
          <p:cNvSpPr/>
          <p:nvPr/>
        </p:nvSpPr>
        <p:spPr bwMode="auto">
          <a:xfrm rot="10800000">
            <a:off x="616428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6227227"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 name="文本框 1"/>
          <p:cNvSpPr txBox="1"/>
          <p:nvPr/>
        </p:nvSpPr>
        <p:spPr>
          <a:xfrm>
            <a:off x="3409199"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smtClean="0">
                <a:solidFill>
                  <a:schemeClr val="tx1">
                    <a:lumMod val="75000"/>
                    <a:lumOff val="25000"/>
                  </a:schemeClr>
                </a:solidFill>
                <a:latin typeface="微软雅黑" panose="020B0503020204020204" pitchFamily="34" charset="-122"/>
                <a:ea typeface="微软雅黑" panose="020B0503020204020204" pitchFamily="34" charset="-122"/>
              </a:rPr>
              <a:t>Dataset</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28943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smtClean="0">
                <a:solidFill>
                  <a:schemeClr val="tx1">
                    <a:lumMod val="75000"/>
                    <a:lumOff val="25000"/>
                  </a:schemeClr>
                </a:solidFill>
                <a:latin typeface="微软雅黑" panose="020B0503020204020204" pitchFamily="34" charset="-122"/>
                <a:ea typeface="微软雅黑" panose="020B0503020204020204" pitchFamily="34" charset="-122"/>
              </a:rPr>
              <a:t>Reference</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21" presetClass="entr" presetSubtype="1" fill="hold" grpId="0" nodeType="withEffect">
                                  <p:stCondLst>
                                    <p:cond delay="203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700"/>
                                        <p:tgtEl>
                                          <p:spTgt spid="10"/>
                                        </p:tgtEl>
                                      </p:cBhvr>
                                    </p:animEffect>
                                  </p:childTnLst>
                                </p:cTn>
                              </p:par>
                              <p:par>
                                <p:cTn id="27" presetID="8" presetClass="emph" presetSubtype="0" repeatCount="indefinite" fill="hold" grpId="1" nodeType="withEffect">
                                  <p:stCondLst>
                                    <p:cond delay="2730"/>
                                  </p:stCondLst>
                                  <p:childTnLst>
                                    <p:animRot by="21600000">
                                      <p:cBhvr>
                                        <p:cTn id="28" dur="2000" fill="hold"/>
                                        <p:tgtEl>
                                          <p:spTgt spid="10"/>
                                        </p:tgtEl>
                                        <p:attrNameLst>
                                          <p:attrName>r</p:attrName>
                                        </p:attrNameLst>
                                      </p:cBhvr>
                                    </p:animRot>
                                  </p:childTnLst>
                                </p:cTn>
                              </p:par>
                              <p:par>
                                <p:cTn id="29" presetID="2" presetClass="entr" presetSubtype="4" accel="72000" fill="hold" grpId="0" nodeType="withEffect">
                                  <p:stCondLst>
                                    <p:cond delay="2730"/>
                                  </p:stCondLst>
                                  <p:iterate type="lt">
                                    <p:tmPct val="10000"/>
                                  </p:iterate>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ppt_x"/>
                                          </p:val>
                                        </p:tav>
                                        <p:tav tm="100000">
                                          <p:val>
                                            <p:strVal val="#ppt_x"/>
                                          </p:val>
                                        </p:tav>
                                      </p:tavLst>
                                    </p:anim>
                                    <p:anim calcmode="lin" valueType="num">
                                      <p:cBhvr additive="base">
                                        <p:cTn id="32" dur="1000" fill="hold"/>
                                        <p:tgtEl>
                                          <p:spTgt spid="11"/>
                                        </p:tgtEl>
                                        <p:attrNameLst>
                                          <p:attrName>ppt_y</p:attrName>
                                        </p:attrNameLst>
                                      </p:cBhvr>
                                      <p:tavLst>
                                        <p:tav tm="0">
                                          <p:val>
                                            <p:strVal val="1+#ppt_h/2"/>
                                          </p:val>
                                        </p:tav>
                                        <p:tav tm="100000">
                                          <p:val>
                                            <p:strVal val="#ppt_y"/>
                                          </p:val>
                                        </p:tav>
                                      </p:tavLst>
                                    </p:anim>
                                  </p:childTnLst>
                                </p:cTn>
                              </p:par>
                              <p:par>
                                <p:cTn id="33" presetID="21" presetClass="entr" presetSubtype="1" fill="hold" grpId="0" nodeType="withEffect">
                                  <p:stCondLst>
                                    <p:cond delay="5230"/>
                                  </p:stCondLst>
                                  <p:childTnLst>
                                    <p:set>
                                      <p:cBhvr>
                                        <p:cTn id="34" dur="1" fill="hold">
                                          <p:stCondLst>
                                            <p:cond delay="0"/>
                                          </p:stCondLst>
                                        </p:cTn>
                                        <p:tgtEl>
                                          <p:spTgt spid="14"/>
                                        </p:tgtEl>
                                        <p:attrNameLst>
                                          <p:attrName>style.visibility</p:attrName>
                                        </p:attrNameLst>
                                      </p:cBhvr>
                                      <p:to>
                                        <p:strVal val="visible"/>
                                      </p:to>
                                    </p:set>
                                    <p:animEffect transition="in" filter="wheel(1)">
                                      <p:cBhvr>
                                        <p:cTn id="35" dur="500"/>
                                        <p:tgtEl>
                                          <p:spTgt spid="14"/>
                                        </p:tgtEl>
                                      </p:cBhvr>
                                    </p:animEffect>
                                  </p:childTnLst>
                                </p:cTn>
                              </p:par>
                              <p:par>
                                <p:cTn id="36" presetID="8" presetClass="emph" presetSubtype="0" repeatCount="indefinite" fill="hold" grpId="1" nodeType="withEffect">
                                  <p:stCondLst>
                                    <p:cond delay="5730"/>
                                  </p:stCondLst>
                                  <p:childTnLst>
                                    <p:animRot by="21600000">
                                      <p:cBhvr>
                                        <p:cTn id="37" dur="2000" fill="hold"/>
                                        <p:tgtEl>
                                          <p:spTgt spid="14"/>
                                        </p:tgtEl>
                                        <p:attrNameLst>
                                          <p:attrName>r</p:attrName>
                                        </p:attrNameLst>
                                      </p:cBhvr>
                                    </p:animRot>
                                  </p:childTnLst>
                                </p:cTn>
                              </p:par>
                              <p:par>
                                <p:cTn id="38" presetID="2" presetClass="entr" presetSubtype="4" accel="72000" fill="hold" grpId="0" nodeType="withEffect">
                                  <p:stCondLst>
                                    <p:cond delay="5730"/>
                                  </p:stCondLst>
                                  <p:iterate type="lt">
                                    <p:tmPct val="10000"/>
                                  </p:iterate>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00" fill="hold"/>
                                        <p:tgtEl>
                                          <p:spTgt spid="15"/>
                                        </p:tgtEl>
                                        <p:attrNameLst>
                                          <p:attrName>ppt_x</p:attrName>
                                        </p:attrNameLst>
                                      </p:cBhvr>
                                      <p:tavLst>
                                        <p:tav tm="0">
                                          <p:val>
                                            <p:strVal val="#ppt_x"/>
                                          </p:val>
                                        </p:tav>
                                        <p:tav tm="100000">
                                          <p:val>
                                            <p:strVal val="#ppt_x"/>
                                          </p:val>
                                        </p:tav>
                                      </p:tavLst>
                                    </p:anim>
                                    <p:anim calcmode="lin" valueType="num">
                                      <p:cBhvr additive="base">
                                        <p:cTn id="41" dur="7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accel="72000" fill="hold" grpId="0" nodeType="withEffect">
                                  <p:stCondLst>
                                    <p:cond delay="930"/>
                                  </p:stCondLst>
                                  <p:iterate type="lt">
                                    <p:tmPct val="0"/>
                                  </p:iterate>
                                  <p:childTnLst>
                                    <p:set>
                                      <p:cBhvr>
                                        <p:cTn id="43" dur="1" fill="hold">
                                          <p:stCondLst>
                                            <p:cond delay="0"/>
                                          </p:stCondLst>
                                        </p:cTn>
                                        <p:tgtEl>
                                          <p:spTgt spid="2"/>
                                        </p:tgtEl>
                                        <p:attrNameLst>
                                          <p:attrName>style.visibility</p:attrName>
                                        </p:attrNameLst>
                                      </p:cBhvr>
                                      <p:to>
                                        <p:strVal val="visible"/>
                                      </p:to>
                                    </p:set>
                                    <p:anim calcmode="lin" valueType="num">
                                      <p:cBhvr additive="base">
                                        <p:cTn id="44" dur="600" fill="hold"/>
                                        <p:tgtEl>
                                          <p:spTgt spid="2"/>
                                        </p:tgtEl>
                                        <p:attrNameLst>
                                          <p:attrName>ppt_x</p:attrName>
                                        </p:attrNameLst>
                                      </p:cBhvr>
                                      <p:tavLst>
                                        <p:tav tm="0">
                                          <p:val>
                                            <p:strVal val="#ppt_x"/>
                                          </p:val>
                                        </p:tav>
                                        <p:tav tm="100000">
                                          <p:val>
                                            <p:strVal val="#ppt_x"/>
                                          </p:val>
                                        </p:tav>
                                      </p:tavLst>
                                    </p:anim>
                                    <p:anim calcmode="lin" valueType="num">
                                      <p:cBhvr additive="base">
                                        <p:cTn id="45" dur="600" fill="hold"/>
                                        <p:tgtEl>
                                          <p:spTgt spid="2"/>
                                        </p:tgtEl>
                                        <p:attrNameLst>
                                          <p:attrName>ppt_y</p:attrName>
                                        </p:attrNameLst>
                                      </p:cBhvr>
                                      <p:tavLst>
                                        <p:tav tm="0">
                                          <p:val>
                                            <p:strVal val="1+#ppt_h/2"/>
                                          </p:val>
                                        </p:tav>
                                        <p:tav tm="100000">
                                          <p:val>
                                            <p:strVal val="#ppt_y"/>
                                          </p:val>
                                        </p:tav>
                                      </p:tavLst>
                                    </p:anim>
                                  </p:childTnLst>
                                </p:cTn>
                              </p:par>
                              <p:par>
                                <p:cTn id="46" presetID="2" presetClass="entr" presetSubtype="4" accel="72000" fill="hold" grpId="0" nodeType="withEffect">
                                  <p:stCondLst>
                                    <p:cond delay="930"/>
                                  </p:stCondLst>
                                  <p:iterate type="lt">
                                    <p:tmPct val="0"/>
                                  </p:iterate>
                                  <p:childTnLst>
                                    <p:set>
                                      <p:cBhvr>
                                        <p:cTn id="47" dur="1" fill="hold">
                                          <p:stCondLst>
                                            <p:cond delay="0"/>
                                          </p:stCondLst>
                                        </p:cTn>
                                        <p:tgtEl>
                                          <p:spTgt spid="4"/>
                                        </p:tgtEl>
                                        <p:attrNameLst>
                                          <p:attrName>style.visibility</p:attrName>
                                        </p:attrNameLst>
                                      </p:cBhvr>
                                      <p:to>
                                        <p:strVal val="visible"/>
                                      </p:to>
                                    </p:set>
                                    <p:anim calcmode="lin" valueType="num">
                                      <p:cBhvr additive="base">
                                        <p:cTn id="48" dur="600" fill="hold"/>
                                        <p:tgtEl>
                                          <p:spTgt spid="4"/>
                                        </p:tgtEl>
                                        <p:attrNameLst>
                                          <p:attrName>ppt_x</p:attrName>
                                        </p:attrNameLst>
                                      </p:cBhvr>
                                      <p:tavLst>
                                        <p:tav tm="0">
                                          <p:val>
                                            <p:strVal val="#ppt_x"/>
                                          </p:val>
                                        </p:tav>
                                        <p:tav tm="100000">
                                          <p:val>
                                            <p:strVal val="#ppt_x"/>
                                          </p:val>
                                        </p:tav>
                                      </p:tavLst>
                                    </p:anim>
                                    <p:anim calcmode="lin" valueType="num">
                                      <p:cBhvr additive="base">
                                        <p:cTn id="49" dur="6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2"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3"/>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sp>
        <p:nvSpPr>
          <p:cNvPr id="2" name="文本框 1"/>
          <p:cNvSpPr txBox="1"/>
          <p:nvPr/>
        </p:nvSpPr>
        <p:spPr>
          <a:xfrm>
            <a:off x="1547664" y="4478593"/>
            <a:ext cx="5328592" cy="646331"/>
          </a:xfrm>
          <a:prstGeom prst="rect">
            <a:avLst/>
          </a:prstGeom>
          <a:noFill/>
        </p:spPr>
        <p:txBody>
          <a:bodyPr wrap="square" rtlCol="0">
            <a:spAutoFit/>
          </a:bodyPr>
          <a:lstStyle/>
          <a:p>
            <a:r>
              <a:rPr lang="zh-CN" altLang="en-US" dirty="0"/>
              <a:t>模型在</a:t>
            </a:r>
            <a:r>
              <a:rPr lang="en-US" altLang="zh-CN" dirty="0"/>
              <a:t>iPhone</a:t>
            </a:r>
            <a:r>
              <a:rPr lang="zh-CN" altLang="en-US" dirty="0"/>
              <a:t>上的误差是</a:t>
            </a:r>
            <a:r>
              <a:rPr lang="en-US" altLang="zh-CN" dirty="0"/>
              <a:t>1.71cm</a:t>
            </a:r>
            <a:r>
              <a:rPr lang="zh-CN" altLang="en-US" dirty="0"/>
              <a:t>，而在平板上的误差是</a:t>
            </a:r>
            <a:r>
              <a:rPr lang="en-US" altLang="zh-CN" dirty="0"/>
              <a:t>2.53cm</a:t>
            </a:r>
            <a:endParaRPr lang="zh-CN" altLang="en-US" dirty="0"/>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smtClean="0"/>
              <a:t>GazeCapture</a:t>
            </a:r>
            <a:endParaRPr lang="zh-CN" altLang="en-US" dirty="0"/>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435648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对上述模型做了进一步压缩，即将人脸和人脸位置这两个输入替换为四个眼角的位置坐标</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2087724" y="1816460"/>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a:t>
            </a:r>
            <a:r>
              <a:rPr lang="zh-CN" altLang="en-US" dirty="0" smtClean="0"/>
              <a:t>提升</a:t>
            </a:r>
            <a:endParaRPr lang="en-US" altLang="zh-CN" dirty="0" smtClean="0"/>
          </a:p>
          <a:p>
            <a:r>
              <a:rPr lang="en-US" altLang="zh-CN" dirty="0" smtClean="0"/>
              <a:t>3.</a:t>
            </a:r>
            <a:r>
              <a:rPr lang="zh-CN" altLang="en-US" dirty="0" smtClean="0"/>
              <a:t>泛化能力差，不同数据集上效果不同</a:t>
            </a:r>
            <a:endParaRPr lang="zh-CN" altLang="en-US" dirty="0"/>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3" name="左大括号 2"/>
          <p:cNvSpPr/>
          <p:nvPr/>
        </p:nvSpPr>
        <p:spPr>
          <a:xfrm>
            <a:off x="3275856" y="1902889"/>
            <a:ext cx="180020" cy="14041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512450" y="1780456"/>
            <a:ext cx="936104" cy="369332"/>
          </a:xfrm>
          <a:prstGeom prst="rect">
            <a:avLst/>
          </a:prstGeom>
          <a:noFill/>
        </p:spPr>
        <p:txBody>
          <a:bodyPr wrap="square" rtlCol="0">
            <a:spAutoFit/>
          </a:bodyPr>
          <a:lstStyle/>
          <a:p>
            <a:r>
              <a:rPr lang="en-US" altLang="zh-CN" dirty="0" smtClean="0"/>
              <a:t>GAN</a:t>
            </a:r>
            <a:endParaRPr lang="zh-CN" altLang="en-US" dirty="0"/>
          </a:p>
        </p:txBody>
      </p:sp>
      <p:sp>
        <p:nvSpPr>
          <p:cNvPr id="7" name="文本框 6"/>
          <p:cNvSpPr txBox="1"/>
          <p:nvPr/>
        </p:nvSpPr>
        <p:spPr>
          <a:xfrm>
            <a:off x="3505822" y="3122379"/>
            <a:ext cx="936104" cy="369332"/>
          </a:xfrm>
          <a:prstGeom prst="rect">
            <a:avLst/>
          </a:prstGeom>
          <a:noFill/>
        </p:spPr>
        <p:txBody>
          <a:bodyPr wrap="square" rtlCol="0">
            <a:spAutoFit/>
          </a:bodyPr>
          <a:lstStyle/>
          <a:p>
            <a:r>
              <a:rPr lang="zh-CN" altLang="en-US" dirty="0" smtClean="0"/>
              <a:t>无监督</a:t>
            </a:r>
            <a:endParaRPr lang="zh-CN" altLang="en-US" dirty="0"/>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563888" y="4366374"/>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
        <p:nvSpPr>
          <p:cNvPr id="6" name="文本框 5"/>
          <p:cNvSpPr txBox="1"/>
          <p:nvPr/>
        </p:nvSpPr>
        <p:spPr>
          <a:xfrm>
            <a:off x="400402" y="991416"/>
            <a:ext cx="936104" cy="369332"/>
          </a:xfrm>
          <a:prstGeom prst="rect">
            <a:avLst/>
          </a:prstGeom>
          <a:noFill/>
        </p:spPr>
        <p:txBody>
          <a:bodyPr wrap="square" rtlCol="0">
            <a:spAutoFit/>
          </a:bodyPr>
          <a:lstStyle/>
          <a:p>
            <a:r>
              <a:rPr lang="en-US" altLang="zh-CN" dirty="0" smtClean="0"/>
              <a:t>GAN</a:t>
            </a:r>
            <a:endParaRPr lang="zh-CN" altLang="en-US" dirty="0"/>
          </a:p>
        </p:txBody>
      </p:sp>
    </p:spTree>
    <p:extLst>
      <p:ext uri="{BB962C8B-B14F-4D97-AF65-F5344CB8AC3E}">
        <p14:creationId xmlns:p14="http://schemas.microsoft.com/office/powerpoint/2010/main" val="342799166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3" name="矩形 2"/>
          <p:cNvSpPr/>
          <p:nvPr/>
        </p:nvSpPr>
        <p:spPr>
          <a:xfrm>
            <a:off x="971600" y="1456420"/>
            <a:ext cx="6462464" cy="2308324"/>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这</a:t>
            </a:r>
            <a:r>
              <a:rPr lang="zh-CN" altLang="en-US" dirty="0">
                <a:latin typeface="微软雅黑" panose="020B0503020204020204" pitchFamily="34" charset="-122"/>
                <a:ea typeface="微软雅黑" panose="020B0503020204020204" pitchFamily="34" charset="-122"/>
              </a:rPr>
              <a:t>篇提到了一个问题，使用深度神经网络构建的回归器，基于外观的方法的精确度也被限制在</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度左右，在不同的用户之间具有不同的差异。这有很多原因，包括头部姿态，眼睛形状的变化，眼球内部结构的不同很难从外表中学习到。同时具有相同外观但内部结构不同的两个眼睛图像可以对应不同的注视方向。解决这个问题的一个简单的方法就是学习特定于人的模型，但是训练特定的模型需要大量的个人数据，这在实际中是不现实</a:t>
            </a:r>
            <a:r>
              <a:rPr lang="zh-CN" altLang="en-US" dirty="0" smtClean="0">
                <a:latin typeface="微软雅黑" panose="020B0503020204020204" pitchFamily="34" charset="-122"/>
                <a:ea typeface="微软雅黑" panose="020B0503020204020204" pitchFamily="34" charset="-122"/>
              </a:rPr>
              <a:t>的。</a:t>
            </a:r>
            <a:endParaRPr lang="zh-CN" altLang="en-US" dirty="0"/>
          </a:p>
        </p:txBody>
      </p:sp>
      <p:sp>
        <p:nvSpPr>
          <p:cNvPr id="4" name="文本框 3"/>
          <p:cNvSpPr txBox="1"/>
          <p:nvPr/>
        </p:nvSpPr>
        <p:spPr>
          <a:xfrm>
            <a:off x="3707904" y="3936134"/>
            <a:ext cx="1836204" cy="369332"/>
          </a:xfrm>
          <a:prstGeom prst="rect">
            <a:avLst/>
          </a:prstGeom>
          <a:noFill/>
        </p:spPr>
        <p:txBody>
          <a:bodyPr wrap="square" rtlCol="0">
            <a:spAutoFit/>
          </a:bodyPr>
          <a:lstStyle/>
          <a:p>
            <a:r>
              <a:rPr lang="zh-CN" altLang="en-US" dirty="0" smtClean="0"/>
              <a:t>个性化</a:t>
            </a:r>
            <a:endParaRPr lang="zh-CN" altLang="en-US" dirty="0"/>
          </a:p>
        </p:txBody>
      </p:sp>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2" name="左大括号 1"/>
          <p:cNvSpPr/>
          <p:nvPr/>
        </p:nvSpPr>
        <p:spPr>
          <a:xfrm>
            <a:off x="3203848" y="1780456"/>
            <a:ext cx="252028" cy="1728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3599892" y="1595790"/>
            <a:ext cx="1332148" cy="369332"/>
          </a:xfrm>
          <a:prstGeom prst="rect">
            <a:avLst/>
          </a:prstGeom>
          <a:noFill/>
        </p:spPr>
        <p:txBody>
          <a:bodyPr wrap="square" rtlCol="0">
            <a:spAutoFit/>
          </a:bodyPr>
          <a:lstStyle/>
          <a:p>
            <a:r>
              <a:rPr lang="zh-CN" altLang="en-US" dirty="0" smtClean="0"/>
              <a:t>线性映射</a:t>
            </a:r>
            <a:endParaRPr lang="zh-CN" altLang="en-US" dirty="0"/>
          </a:p>
        </p:txBody>
      </p:sp>
      <p:sp>
        <p:nvSpPr>
          <p:cNvPr id="7" name="文本框 6"/>
          <p:cNvSpPr txBox="1"/>
          <p:nvPr/>
        </p:nvSpPr>
        <p:spPr>
          <a:xfrm>
            <a:off x="3603511" y="3292624"/>
            <a:ext cx="1332148" cy="369332"/>
          </a:xfrm>
          <a:prstGeom prst="rect">
            <a:avLst/>
          </a:prstGeom>
          <a:noFill/>
        </p:spPr>
        <p:txBody>
          <a:bodyPr wrap="square" rtlCol="0">
            <a:spAutoFit/>
          </a:bodyPr>
          <a:lstStyle/>
          <a:p>
            <a:r>
              <a:rPr lang="zh-CN" altLang="en-US" dirty="0" smtClean="0"/>
              <a:t>视线偏差</a:t>
            </a:r>
            <a:endParaRPr lang="zh-CN" altLang="en-US" dirty="0"/>
          </a:p>
        </p:txBody>
      </p:sp>
      <p:sp>
        <p:nvSpPr>
          <p:cNvPr id="8" name="文本框 7"/>
          <p:cNvSpPr txBox="1"/>
          <p:nvPr/>
        </p:nvSpPr>
        <p:spPr>
          <a:xfrm>
            <a:off x="395536" y="986770"/>
            <a:ext cx="1836204" cy="369332"/>
          </a:xfrm>
          <a:prstGeom prst="rect">
            <a:avLst/>
          </a:prstGeom>
          <a:noFill/>
        </p:spPr>
        <p:txBody>
          <a:bodyPr wrap="square" rtlCol="0">
            <a:spAutoFit/>
          </a:bodyPr>
          <a:lstStyle/>
          <a:p>
            <a:r>
              <a:rPr lang="zh-CN" altLang="en-US" dirty="0" smtClean="0"/>
              <a:t>个性化</a:t>
            </a:r>
            <a:endParaRPr lang="zh-CN" altLang="en-US" dirty="0"/>
          </a:p>
        </p:txBody>
      </p:sp>
      <p:sp>
        <p:nvSpPr>
          <p:cNvPr id="3" name="矩形 2"/>
          <p:cNvSpPr/>
          <p:nvPr/>
        </p:nvSpPr>
        <p:spPr>
          <a:xfrm>
            <a:off x="1476935" y="2459886"/>
            <a:ext cx="1579278" cy="369332"/>
          </a:xfrm>
          <a:prstGeom prst="rect">
            <a:avLst/>
          </a:prstGeom>
        </p:spPr>
        <p:txBody>
          <a:bodyPr wrap="none">
            <a:spAutoFit/>
          </a:bodyPr>
          <a:lstStyle/>
          <a:p>
            <a:r>
              <a:rPr lang="zh-CN" altLang="en-US" b="1" dirty="0">
                <a:solidFill>
                  <a:srgbClr val="121212"/>
                </a:solidFill>
                <a:latin typeface="-apple-system"/>
              </a:rPr>
              <a:t>偏差消除方法</a:t>
            </a:r>
            <a:endParaRPr lang="zh-CN" altLang="en-US" b="1" i="0" dirty="0">
              <a:solidFill>
                <a:srgbClr val="121212"/>
              </a:solidFill>
              <a:effectLst/>
              <a:latin typeface="-apple-system"/>
            </a:endParaRPr>
          </a:p>
        </p:txBody>
      </p:sp>
    </p:spTree>
    <p:extLst>
      <p:ext uri="{BB962C8B-B14F-4D97-AF65-F5344CB8AC3E}">
        <p14:creationId xmlns:p14="http://schemas.microsoft.com/office/powerpoint/2010/main" val="194798607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Introduction</a:t>
            </a:r>
            <a:endPar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endParaRP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smtClean="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smtClean="0"/>
              <a:t>线性映射</a:t>
            </a:r>
            <a:endParaRPr lang="zh-CN" altLang="en-US" dirty="0"/>
          </a:p>
        </p:txBody>
      </p:sp>
      <p:pic>
        <p:nvPicPr>
          <p:cNvPr id="3" name="图片 2"/>
          <p:cNvPicPr>
            <a:picLocks noChangeAspect="1"/>
          </p:cNvPicPr>
          <p:nvPr/>
        </p:nvPicPr>
        <p:blipFill>
          <a:blip r:embed="rId2"/>
          <a:stretch>
            <a:fillRect/>
          </a:stretch>
        </p:blipFill>
        <p:spPr>
          <a:xfrm>
            <a:off x="200412" y="1697032"/>
            <a:ext cx="8586213" cy="2795783"/>
          </a:xfrm>
          <a:prstGeom prst="rect">
            <a:avLst/>
          </a:prstGeom>
        </p:spPr>
      </p:pic>
    </p:spTree>
    <p:extLst>
      <p:ext uri="{BB962C8B-B14F-4D97-AF65-F5344CB8AC3E}">
        <p14:creationId xmlns:p14="http://schemas.microsoft.com/office/powerpoint/2010/main" val="197463828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smtClean="0"/>
              <a:t>线性映射</a:t>
            </a:r>
            <a:endParaRPr lang="zh-CN" altLang="en-US" dirty="0"/>
          </a:p>
        </p:txBody>
      </p:sp>
      <p:pic>
        <p:nvPicPr>
          <p:cNvPr id="2" name="图片 1"/>
          <p:cNvPicPr>
            <a:picLocks noChangeAspect="1"/>
          </p:cNvPicPr>
          <p:nvPr/>
        </p:nvPicPr>
        <p:blipFill>
          <a:blip r:embed="rId2"/>
          <a:stretch>
            <a:fillRect/>
          </a:stretch>
        </p:blipFill>
        <p:spPr>
          <a:xfrm>
            <a:off x="1647044" y="1411123"/>
            <a:ext cx="6173061" cy="2152950"/>
          </a:xfrm>
          <a:prstGeom prst="rect">
            <a:avLst/>
          </a:prstGeom>
        </p:spPr>
      </p:pic>
      <p:pic>
        <p:nvPicPr>
          <p:cNvPr id="5" name="图片 4"/>
          <p:cNvPicPr>
            <a:picLocks noChangeAspect="1"/>
          </p:cNvPicPr>
          <p:nvPr/>
        </p:nvPicPr>
        <p:blipFill>
          <a:blip r:embed="rId3"/>
          <a:stretch>
            <a:fillRect/>
          </a:stretch>
        </p:blipFill>
        <p:spPr>
          <a:xfrm>
            <a:off x="3347864" y="4046399"/>
            <a:ext cx="2000529" cy="504895"/>
          </a:xfrm>
          <a:prstGeom prst="rect">
            <a:avLst/>
          </a:prstGeom>
        </p:spPr>
      </p:pic>
    </p:spTree>
    <p:extLst>
      <p:ext uri="{BB962C8B-B14F-4D97-AF65-F5344CB8AC3E}">
        <p14:creationId xmlns:p14="http://schemas.microsoft.com/office/powerpoint/2010/main" val="397366612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smtClean="0"/>
              <a:t>视线偏差</a:t>
            </a:r>
            <a:endParaRPr lang="zh-CN" altLang="en-US" dirty="0"/>
          </a:p>
        </p:txBody>
      </p:sp>
      <p:pic>
        <p:nvPicPr>
          <p:cNvPr id="3" name="图片 2"/>
          <p:cNvPicPr>
            <a:picLocks noChangeAspect="1"/>
          </p:cNvPicPr>
          <p:nvPr/>
        </p:nvPicPr>
        <p:blipFill>
          <a:blip r:embed="rId2"/>
          <a:stretch>
            <a:fillRect/>
          </a:stretch>
        </p:blipFill>
        <p:spPr>
          <a:xfrm>
            <a:off x="1583668" y="1672444"/>
            <a:ext cx="5820587" cy="1733792"/>
          </a:xfrm>
          <a:prstGeom prst="rect">
            <a:avLst/>
          </a:prstGeom>
        </p:spPr>
      </p:pic>
      <p:pic>
        <p:nvPicPr>
          <p:cNvPr id="6" name="图片 5"/>
          <p:cNvPicPr>
            <a:picLocks noChangeAspect="1"/>
          </p:cNvPicPr>
          <p:nvPr/>
        </p:nvPicPr>
        <p:blipFill>
          <a:blip r:embed="rId3"/>
          <a:stretch>
            <a:fillRect/>
          </a:stretch>
        </p:blipFill>
        <p:spPr>
          <a:xfrm>
            <a:off x="2627784" y="3648972"/>
            <a:ext cx="3439005" cy="847843"/>
          </a:xfrm>
          <a:prstGeom prst="rect">
            <a:avLst/>
          </a:prstGeom>
        </p:spPr>
      </p:pic>
    </p:spTree>
    <p:extLst>
      <p:ext uri="{BB962C8B-B14F-4D97-AF65-F5344CB8AC3E}">
        <p14:creationId xmlns:p14="http://schemas.microsoft.com/office/powerpoint/2010/main" val="25950379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smtClean="0"/>
              <a:t>视线偏差</a:t>
            </a:r>
            <a:endParaRPr lang="zh-CN" altLang="en-US" dirty="0"/>
          </a:p>
        </p:txBody>
      </p:sp>
      <p:pic>
        <p:nvPicPr>
          <p:cNvPr id="2" name="图片 1"/>
          <p:cNvPicPr>
            <a:picLocks noChangeAspect="1"/>
          </p:cNvPicPr>
          <p:nvPr/>
        </p:nvPicPr>
        <p:blipFill>
          <a:blip r:embed="rId2"/>
          <a:stretch>
            <a:fillRect/>
          </a:stretch>
        </p:blipFill>
        <p:spPr>
          <a:xfrm>
            <a:off x="1475656" y="1558335"/>
            <a:ext cx="6287377" cy="3029373"/>
          </a:xfrm>
          <a:prstGeom prst="rect">
            <a:avLst/>
          </a:prstGeom>
        </p:spPr>
      </p:pic>
    </p:spTree>
    <p:extLst>
      <p:ext uri="{BB962C8B-B14F-4D97-AF65-F5344CB8AC3E}">
        <p14:creationId xmlns:p14="http://schemas.microsoft.com/office/powerpoint/2010/main" val="72954214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32859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256584"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3" name="图片 2"/>
          <p:cNvPicPr>
            <a:picLocks noChangeAspect="1"/>
          </p:cNvPicPr>
          <p:nvPr/>
        </p:nvPicPr>
        <p:blipFill>
          <a:blip r:embed="rId3"/>
          <a:stretch>
            <a:fillRect/>
          </a:stretch>
        </p:blipFill>
        <p:spPr>
          <a:xfrm>
            <a:off x="2267744" y="918454"/>
            <a:ext cx="4140460" cy="4050029"/>
          </a:xfrm>
          <a:prstGeom prst="rect">
            <a:avLst/>
          </a:prstGeom>
        </p:spPr>
      </p:pic>
    </p:spTree>
    <p:extLst>
      <p:ext uri="{BB962C8B-B14F-4D97-AF65-F5344CB8AC3E}">
        <p14:creationId xmlns:p14="http://schemas.microsoft.com/office/powerpoint/2010/main" val="231308766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464"/>
            <a:ext cx="9144000" cy="2844800"/>
          </a:xfrm>
          <a:prstGeom prst="rect">
            <a:avLst/>
          </a:prstGeom>
        </p:spPr>
      </p:pic>
      <p:sp>
        <p:nvSpPr>
          <p:cNvPr id="4" name="文本框 3"/>
          <p:cNvSpPr txBox="1"/>
          <p:nvPr/>
        </p:nvSpPr>
        <p:spPr>
          <a:xfrm>
            <a:off x="1547664" y="1151056"/>
            <a:ext cx="5760640" cy="830997"/>
          </a:xfrm>
          <a:prstGeom prst="rect">
            <a:avLst/>
          </a:prstGeom>
          <a:noFill/>
        </p:spPr>
        <p:txBody>
          <a:bodyPr wrap="square" rtlCol="0">
            <a:spAutoFit/>
          </a:bodyPr>
          <a:lstStyle/>
          <a:p>
            <a:r>
              <a:rPr lang="en-US" altLang="zh-CN" sz="2400" dirty="0"/>
              <a:t> </a:t>
            </a:r>
            <a:r>
              <a:rPr lang="en-US" altLang="zh-CN" sz="2400" dirty="0" smtClean="0"/>
              <a:t>        </a:t>
            </a:r>
            <a:r>
              <a:rPr lang="zh-CN" altLang="en-US" sz="2400" dirty="0" smtClean="0"/>
              <a:t>以</a:t>
            </a:r>
            <a:r>
              <a:rPr lang="zh-CN" altLang="en-US" sz="2400" dirty="0"/>
              <a:t>眼睛图像或人脸图像为处理对象，估算人的视线方向或注视点位置</a:t>
            </a:r>
          </a:p>
        </p:txBody>
      </p:sp>
    </p:spTree>
    <p:extLst>
      <p:ext uri="{BB962C8B-B14F-4D97-AF65-F5344CB8AC3E}">
        <p14:creationId xmlns:p14="http://schemas.microsoft.com/office/powerpoint/2010/main" val="155892325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5" name="图片 4"/>
          <p:cNvPicPr>
            <a:picLocks noChangeAspect="1"/>
          </p:cNvPicPr>
          <p:nvPr/>
        </p:nvPicPr>
        <p:blipFill>
          <a:blip r:embed="rId2"/>
          <a:stretch>
            <a:fillRect/>
          </a:stretch>
        </p:blipFill>
        <p:spPr>
          <a:xfrm>
            <a:off x="395536" y="2320516"/>
            <a:ext cx="5711110" cy="21928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228" y="1354525"/>
            <a:ext cx="2057687" cy="3162741"/>
          </a:xfrm>
          <a:prstGeom prst="rect">
            <a:avLst/>
          </a:prstGeom>
        </p:spPr>
      </p:pic>
      <p:sp>
        <p:nvSpPr>
          <p:cNvPr id="2" name="文本框 1"/>
          <p:cNvSpPr txBox="1"/>
          <p:nvPr/>
        </p:nvSpPr>
        <p:spPr>
          <a:xfrm>
            <a:off x="2735796" y="4660776"/>
            <a:ext cx="1548172" cy="369332"/>
          </a:xfrm>
          <a:prstGeom prst="rect">
            <a:avLst/>
          </a:prstGeom>
          <a:noFill/>
        </p:spPr>
        <p:txBody>
          <a:bodyPr wrap="square" rtlCol="0">
            <a:spAutoFit/>
          </a:bodyPr>
          <a:lstStyle/>
          <a:p>
            <a:r>
              <a:rPr lang="zh-CN" altLang="en-US" dirty="0" smtClean="0"/>
              <a:t>注视点估计</a:t>
            </a:r>
            <a:endParaRPr lang="zh-CN" altLang="en-US" dirty="0"/>
          </a:p>
        </p:txBody>
      </p:sp>
      <p:sp>
        <p:nvSpPr>
          <p:cNvPr id="3" name="文本框 2"/>
          <p:cNvSpPr txBox="1"/>
          <p:nvPr/>
        </p:nvSpPr>
        <p:spPr>
          <a:xfrm>
            <a:off x="7164288" y="4660776"/>
            <a:ext cx="1116124" cy="369332"/>
          </a:xfrm>
          <a:prstGeom prst="rect">
            <a:avLst/>
          </a:prstGeom>
          <a:noFill/>
        </p:spPr>
        <p:txBody>
          <a:bodyPr wrap="square" rtlCol="0">
            <a:spAutoFit/>
          </a:bodyPr>
          <a:lstStyle/>
          <a:p>
            <a:r>
              <a:rPr lang="zh-CN" altLang="en-US" dirty="0" smtClean="0"/>
              <a:t>视线估计</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Dataset</a:t>
            </a:r>
            <a:endPar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endParaRP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2</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extLst>
      <p:ext uri="{BB962C8B-B14F-4D97-AF65-F5344CB8AC3E}">
        <p14:creationId xmlns:p14="http://schemas.microsoft.com/office/powerpoint/2010/main" val="4014270181"/>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Tree>
    <p:extLst>
      <p:ext uri="{BB962C8B-B14F-4D97-AF65-F5344CB8AC3E}">
        <p14:creationId xmlns:p14="http://schemas.microsoft.com/office/powerpoint/2010/main" val="37052056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Reference</a:t>
            </a:r>
            <a:endPar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endParaRP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smtClean="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3</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extLst>
      <p:ext uri="{BB962C8B-B14F-4D97-AF65-F5344CB8AC3E}">
        <p14:creationId xmlns:p14="http://schemas.microsoft.com/office/powerpoint/2010/main" val="1364098127"/>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3"/>
          <a:stretch>
            <a:fillRect/>
          </a:stretch>
        </p:blipFill>
        <p:spPr>
          <a:xfrm>
            <a:off x="1043608" y="1456420"/>
            <a:ext cx="7078603" cy="2722540"/>
          </a:xfrm>
          <a:prstGeom prst="rect">
            <a:avLst/>
          </a:prstGeom>
        </p:spPr>
      </p:pic>
      <p:sp>
        <p:nvSpPr>
          <p:cNvPr id="2" name="矩形 1"/>
          <p:cNvSpPr/>
          <p:nvPr/>
        </p:nvSpPr>
        <p:spPr>
          <a:xfrm>
            <a:off x="5544108" y="562417"/>
            <a:ext cx="2291012" cy="369332"/>
          </a:xfrm>
          <a:prstGeom prst="rect">
            <a:avLst/>
          </a:prstGeom>
        </p:spPr>
        <p:txBody>
          <a:bodyPr wrap="none">
            <a:spAutoFit/>
          </a:bodyPr>
          <a:lstStyle/>
          <a:p>
            <a:r>
              <a:rPr lang="en-US" altLang="zh-CN" b="1" dirty="0">
                <a:solidFill>
                  <a:srgbClr val="121212"/>
                </a:solidFill>
                <a:latin typeface="-apple-system"/>
              </a:rPr>
              <a:t>person independent</a:t>
            </a:r>
            <a:endParaRPr lang="zh-CN" altLang="en-US" dirty="0"/>
          </a:p>
        </p:txBody>
      </p:sp>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1274</TotalTime>
  <Words>1370</Words>
  <Application>Microsoft Office PowerPoint</Application>
  <PresentationFormat>自定义</PresentationFormat>
  <Paragraphs>139</Paragraphs>
  <Slides>35</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Adobe Gothic Std B</vt:lpstr>
      <vt:lpstr>-apple-system</vt:lpstr>
      <vt:lpstr>Kozuka Gothic Pr6N H</vt:lpstr>
      <vt:lpstr>博洋行书 7000</vt:lpstr>
      <vt:lpstr>宋体</vt: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389</cp:revision>
  <dcterms:created xsi:type="dcterms:W3CDTF">2017-03-25T02:22:00Z</dcterms:created>
  <dcterms:modified xsi:type="dcterms:W3CDTF">2020-10-21T14:35:41Z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